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68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0" r:id="rId16"/>
    <p:sldId id="267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247" autoAdjust="0"/>
  </p:normalViewPr>
  <p:slideViewPr>
    <p:cSldViewPr snapToGrid="0" snapToObjects="1">
      <p:cViewPr varScale="1">
        <p:scale>
          <a:sx n="111" d="100"/>
          <a:sy n="111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rge Greaves" userId="4fe9478b-0d3a-41e6-a389-fe61f123716b" providerId="ADAL" clId="{03CCFC00-D08F-413E-B531-820B17BE29DF}"/>
    <pc:docChg chg="modSld sldOrd">
      <pc:chgData name="George Greaves" userId="4fe9478b-0d3a-41e6-a389-fe61f123716b" providerId="ADAL" clId="{03CCFC00-D08F-413E-B531-820B17BE29DF}" dt="2026-08-06T08:52:40.238" v="0"/>
      <pc:docMkLst>
        <pc:docMk/>
      </pc:docMkLst>
      <pc:sldChg chg="ord">
        <pc:chgData name="George Greaves" userId="4fe9478b-0d3a-41e6-a389-fe61f123716b" providerId="ADAL" clId="{03CCFC00-D08F-413E-B531-820B17BE29DF}" dt="2026-08-06T08:52:40.238" v="0"/>
        <pc:sldMkLst>
          <pc:docMk/>
          <pc:sldMk cId="4113607577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480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Jackie College Register </a:t>
            </a:r>
          </a:p>
          <a:p>
            <a:endParaRPr lang="en-US" dirty="0"/>
          </a:p>
          <a:p>
            <a:r>
              <a:rPr lang="en-US" dirty="0" err="1"/>
              <a:t>Charlotte@makretingcollege.com</a:t>
            </a:r>
            <a:r>
              <a:rPr lang="en-US" dirty="0"/>
              <a:t> – </a:t>
            </a:r>
            <a:r>
              <a:rPr lang="en-US" dirty="0" err="1"/>
              <a:t>Jackie”marketingcollege.com</a:t>
            </a:r>
            <a:r>
              <a:rPr lang="en-US" dirty="0"/>
              <a:t>/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B20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eaves Education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11480"/>
            <a:ext cx="2286000" cy="297969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9418320" y="-1463040"/>
            <a:ext cx="4206240" cy="4206240"/>
          </a:xfrm>
          <a:prstGeom prst="ellipse">
            <a:avLst/>
          </a:prstGeom>
          <a:solidFill>
            <a:srgbClr val="B886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607040" y="4389120"/>
            <a:ext cx="2926080" cy="292608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9669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YMCA SOUTH MIDLANDS  ·  KEYNOTE WEBINAR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94360" y="1554480"/>
            <a:ext cx="8686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6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Potential</a:t>
            </a:r>
            <a:endParaRPr lang="en-US" sz="5400" dirty="0"/>
          </a:p>
          <a:p>
            <a:pPr marL="0" indent="0">
              <a:lnSpc>
                <a:spcPts val="56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Opportunity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640080" y="379476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EDE1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advice to help you build a career with purpose, skills and support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" y="5029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George Greaves</a:t>
            </a:r>
            <a:r>
              <a:rPr lang="en-US" sz="1600" dirty="0">
                <a:solidFill>
                  <a:srgbClr val="EDE1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Founder, Greaves Education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5440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Conor Cotton</a:t>
            </a:r>
            <a:r>
              <a:rPr lang="en-US" sz="1600" dirty="0">
                <a:solidFill>
                  <a:srgbClr val="EDE1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Chief Operating Officer, Greaves Education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5943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669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August 2026  ·  6:00–6:55 PM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speakers today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perspectives, one goal — honest, practical advice for your career.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920239"/>
            <a:ext cx="5440680" cy="4023360"/>
          </a:xfrm>
          <a:prstGeom prst="roundRect">
            <a:avLst>
              <a:gd name="adj" fmla="val 3182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2240280"/>
            <a:ext cx="1280160" cy="1280160"/>
          </a:xfrm>
          <a:prstGeom prst="ellipse">
            <a:avLst/>
          </a:prstGeom>
          <a:solidFill>
            <a:srgbClr val="B886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24028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GG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2377440" y="23317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George Greaves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06634" y="3678434"/>
            <a:ext cx="4962646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2000"/>
              </a:lnSpc>
            </a:pPr>
            <a:r>
              <a:rPr lang="en-GB" sz="14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of Greaves Education. George was expelled from school at 14, a start that pointed nowhere near where he is today: over a decade's experience in further education, apprenticeships and youth employment. He is also a Non-Executive Director at Youth Futures Foundation, and works with Youth Employment UK, the Fair Education Alliance and the Edge Foundation to widen access to work for young people.</a:t>
            </a:r>
            <a:endParaRPr lang="en-GB" sz="1400" dirty="0"/>
          </a:p>
        </p:txBody>
      </p:sp>
      <p:sp>
        <p:nvSpPr>
          <p:cNvPr id="10" name="Shape 8"/>
          <p:cNvSpPr/>
          <p:nvPr/>
        </p:nvSpPr>
        <p:spPr>
          <a:xfrm>
            <a:off x="6263640" y="1828800"/>
            <a:ext cx="5440680" cy="4023360"/>
          </a:xfrm>
          <a:prstGeom prst="roundRect">
            <a:avLst>
              <a:gd name="adj" fmla="val 3182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675120" y="2240280"/>
            <a:ext cx="1280160" cy="1280160"/>
          </a:xfrm>
          <a:prstGeom prst="ellipse">
            <a:avLst/>
          </a:prstGeom>
          <a:solidFill>
            <a:srgbClr val="B886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675120" y="224028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CC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8183880" y="23317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Conor Cotton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675120" y="3931919"/>
            <a:ext cx="4617720" cy="1619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Operating Officer of Greaves Education. Conor left school at 18 without a clear path, and has spent his career since helping young people find one — most recently as Managing Director of Not Going To Uni, working with major UK employers on early careers talent before joining Greaves Education.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Greaves Education  |  From potential to opportunity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07308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B20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4754880"/>
            <a:ext cx="3108960" cy="3108960"/>
          </a:xfrm>
          <a:prstGeom prst="ellipse">
            <a:avLst/>
          </a:prstGeom>
          <a:solidFill>
            <a:srgbClr val="B886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5029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today is about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EDE1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things we want to leave you with today — practical, usable advice for building your own career.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3474720" cy="3291840"/>
          </a:xfrm>
          <a:prstGeom prst="roundRect">
            <a:avLst>
              <a:gd name="adj" fmla="val 3333"/>
            </a:avLst>
          </a:prstGeom>
          <a:solidFill>
            <a:srgbClr val="4A3419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68680" y="2606040"/>
            <a:ext cx="822960" cy="82296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68680" y="2606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868680" y="35661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Confidence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868680" y="406908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EDE1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to walk into a room, an interview or a new job and believe you belong there.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251960" y="2286000"/>
            <a:ext cx="3474720" cy="3291840"/>
          </a:xfrm>
          <a:prstGeom prst="roundRect">
            <a:avLst>
              <a:gd name="adj" fmla="val 3333"/>
            </a:avLst>
          </a:prstGeom>
          <a:solidFill>
            <a:srgbClr val="4A3419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572000" y="2606040"/>
            <a:ext cx="822960" cy="82296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72000" y="2606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572000" y="35661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Skills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4572000" y="406908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EDE1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human skills that keep opportunities open, not just the qualifications that open them.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955280" y="2286000"/>
            <a:ext cx="3474720" cy="3291840"/>
          </a:xfrm>
          <a:prstGeom prst="roundRect">
            <a:avLst>
              <a:gd name="adj" fmla="val 3333"/>
            </a:avLst>
          </a:prstGeom>
          <a:solidFill>
            <a:srgbClr val="4A3419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75320" y="2606040"/>
            <a:ext cx="822960" cy="82296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75320" y="2606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8275320" y="356616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Connections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275320" y="406908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EDE1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build the relationships and networks that lead to real opportunities.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Greaves Education  |  From potential to opportunity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reality of youth unemployment today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first time in over a decade, the number of young people not in education, employment or training has passed one million.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2103120"/>
            <a:ext cx="3566160" cy="2560320"/>
          </a:xfrm>
          <a:prstGeom prst="roundRect">
            <a:avLst>
              <a:gd name="adj" fmla="val 4286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233172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B88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1.01m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731520" y="35204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young people aged 16–24 are NEET (Jan–Mar 2026)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51960" y="2103120"/>
            <a:ext cx="3566160" cy="2560320"/>
          </a:xfrm>
          <a:prstGeom prst="roundRect">
            <a:avLst>
              <a:gd name="adj" fmla="val 4286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434840" y="233172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B88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13.5%</a:t>
            </a:r>
            <a:endParaRPr lang="en-US" sz="6000" dirty="0"/>
          </a:p>
        </p:txBody>
      </p:sp>
      <p:sp>
        <p:nvSpPr>
          <p:cNvPr id="9" name="Text 7"/>
          <p:cNvSpPr/>
          <p:nvPr/>
        </p:nvSpPr>
        <p:spPr>
          <a:xfrm>
            <a:off x="4526280" y="35204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all 16–24 year-olds — the highest in over ten years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46720" y="2103120"/>
            <a:ext cx="3566160" cy="2560320"/>
          </a:xfrm>
          <a:prstGeom prst="roundRect">
            <a:avLst>
              <a:gd name="adj" fmla="val 4286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0" y="233172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B88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+89k</a:t>
            </a:r>
            <a:endParaRPr lang="en-US" sz="6000" dirty="0"/>
          </a:p>
        </p:txBody>
      </p:sp>
      <p:sp>
        <p:nvSpPr>
          <p:cNvPr id="12" name="Text 10"/>
          <p:cNvSpPr/>
          <p:nvPr/>
        </p:nvSpPr>
        <p:spPr>
          <a:xfrm>
            <a:off x="8321040" y="35204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4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the same period a year earlier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5029200"/>
            <a:ext cx="11247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61% of NEET young people are economically inactive — not working and not currently looking. Behind every number is a person with ambition and potential.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7200" y="589788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ONS, Young people not in education, employment or training (NEET), UK — May 2026 release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Greaves Education  |  From potential to opportunity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Behind the statistic: the barriers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young people want to work. What stops them is rarely a lack of desire.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92024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0" y="2240280"/>
            <a:ext cx="502920" cy="50292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417320" y="217627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Confidence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31520" y="27889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self-belief and anxiety about the workplace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251960" y="192024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526280" y="2240280"/>
            <a:ext cx="502920" cy="50292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26280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212080" y="217627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Mental health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526280" y="27889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pressures affecting readiness and stability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46720" y="192024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321040" y="2240280"/>
            <a:ext cx="502920" cy="50292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321040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006840" y="217627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Housing instability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321040" y="278892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stable base to build a working life from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57200" y="388620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31520" y="4206240"/>
            <a:ext cx="502920" cy="50292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31520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417320" y="41422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Limited experience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731520" y="475488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 chances to prove themselves to employers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4251960" y="388620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526280" y="4206240"/>
            <a:ext cx="502920" cy="50292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526280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212080" y="41422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Lack of opportunity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4526280" y="475488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Doors that never open in the first place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8046720" y="388620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321040" y="4206240"/>
            <a:ext cx="502920" cy="50292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321040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9006840" y="4142232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Weak networks</a:t>
            </a:r>
            <a:endParaRPr lang="en-US" sz="1700" dirty="0"/>
          </a:p>
        </p:txBody>
      </p:sp>
      <p:sp>
        <p:nvSpPr>
          <p:cNvPr id="33" name="Text 31"/>
          <p:cNvSpPr/>
          <p:nvPr/>
        </p:nvSpPr>
        <p:spPr>
          <a:xfrm>
            <a:off x="8321040" y="475488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one to open the door or vouch for them</a:t>
            </a:r>
            <a:endParaRPr lang="en-US" sz="1250" dirty="0"/>
          </a:p>
        </p:txBody>
      </p:sp>
      <p:sp>
        <p:nvSpPr>
          <p:cNvPr id="34" name="Text 32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Greaves Education  |  From potential to opportunity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B886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645920"/>
            <a:ext cx="4754880" cy="4754880"/>
          </a:xfrm>
          <a:prstGeom prst="ellipse">
            <a:avLst/>
          </a:prstGeom>
          <a:solidFill>
            <a:srgbClr val="2B201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9669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belief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94360" y="1554480"/>
            <a:ext cx="10515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Employment is about far more than finding a job.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3566160"/>
            <a:ext cx="9875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2000" i="1" dirty="0">
                <a:solidFill>
                  <a:srgbClr val="F7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about creating stability, purpose, confidence and independence — the foundations of a life a young person can build on.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640080" y="5120640"/>
            <a:ext cx="2468880" cy="685800"/>
          </a:xfrm>
          <a:prstGeom prst="roundRect">
            <a:avLst>
              <a:gd name="adj" fmla="val 49333"/>
            </a:avLst>
          </a:prstGeom>
          <a:solidFill>
            <a:srgbClr val="6B4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512064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Stability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37560" y="5120640"/>
            <a:ext cx="2468880" cy="685800"/>
          </a:xfrm>
          <a:prstGeom prst="roundRect">
            <a:avLst>
              <a:gd name="adj" fmla="val 49333"/>
            </a:avLst>
          </a:prstGeom>
          <a:solidFill>
            <a:srgbClr val="6B4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337560" y="512064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035040" y="5120640"/>
            <a:ext cx="2468880" cy="685800"/>
          </a:xfrm>
          <a:prstGeom prst="roundRect">
            <a:avLst>
              <a:gd name="adj" fmla="val 49333"/>
            </a:avLst>
          </a:prstGeom>
          <a:solidFill>
            <a:srgbClr val="6B4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035040" y="512064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732520" y="5120640"/>
            <a:ext cx="2468880" cy="685800"/>
          </a:xfrm>
          <a:prstGeom prst="roundRect">
            <a:avLst>
              <a:gd name="adj" fmla="val 49333"/>
            </a:avLst>
          </a:prstGeom>
          <a:solidFill>
            <a:srgbClr val="6B4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732520" y="512064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Independence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Greaves Education  |  From potential to opportunity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914400" cy="914400"/>
          </a:xfrm>
          <a:prstGeom prst="ellipse">
            <a:avLst/>
          </a:prstGeom>
          <a:solidFill>
            <a:srgbClr val="B886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572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600200" y="5029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Confidence before careers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5486400" cy="4023360"/>
          </a:xfrm>
          <a:prstGeom prst="roundRect">
            <a:avLst>
              <a:gd name="adj" fmla="val 2727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1031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669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651760"/>
            <a:ext cx="4892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young people never reach the application stage — not because they lack ability, but because they don't believe they belong in the room. Confidence is the first barrier, and often the most invisible.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217920" y="1828800"/>
            <a:ext cx="5486400" cy="4023360"/>
          </a:xfrm>
          <a:prstGeom prst="roundRect">
            <a:avLst>
              <a:gd name="adj" fmla="val 2727"/>
            </a:avLst>
          </a:prstGeom>
          <a:solidFill>
            <a:srgbClr val="2B2013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537960" y="21031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6691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helps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537960" y="2697480"/>
            <a:ext cx="4892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90500" indent="-1905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F7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trust in yourself before chasing outcomes</a:t>
            </a:r>
            <a:endParaRPr lang="en-US" sz="1550" dirty="0"/>
          </a:p>
          <a:p>
            <a:pPr marL="190500" indent="-1905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F7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small, early wins that prove your capability</a:t>
            </a:r>
            <a:endParaRPr lang="en-US" sz="1550" dirty="0"/>
          </a:p>
          <a:p>
            <a:pPr marL="190500" indent="-1905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F7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Seek out consistent, non-judgemental support</a:t>
            </a:r>
            <a:endParaRPr lang="en-US" sz="1550" dirty="0"/>
          </a:p>
          <a:p>
            <a:pPr marL="190500" indent="-190500">
              <a:buSzPct val="100000"/>
              <a:buChar char="•"/>
            </a:pPr>
            <a:r>
              <a:rPr lang="en-US" sz="1550" dirty="0">
                <a:solidFill>
                  <a:srgbClr val="F7F1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role models with lived experience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Greaves Education  |  From potential to opportunity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914400" cy="914400"/>
          </a:xfrm>
          <a:prstGeom prst="ellipse">
            <a:avLst/>
          </a:prstGeom>
          <a:solidFill>
            <a:srgbClr val="B886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572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600200" y="5029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Skills beyond qualifications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57200" y="155448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Qualifications open doors — but it's the human skills that keep them open. Employers consistently value attitude and reliability alongside grades.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57200" y="2377440"/>
            <a:ext cx="3566160" cy="1508760"/>
          </a:xfrm>
          <a:prstGeom prst="roundRect">
            <a:avLst>
              <a:gd name="adj" fmla="val 6061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31520" y="26060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8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1089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Listening, explaining and working with others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251960" y="2377440"/>
            <a:ext cx="3566160" cy="1508760"/>
          </a:xfrm>
          <a:prstGeom prst="roundRect">
            <a:avLst>
              <a:gd name="adj" fmla="val 6061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26280" y="26060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8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Reliability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526280" y="31089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up, following through, being trusted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046720" y="2377440"/>
            <a:ext cx="3566160" cy="1508760"/>
          </a:xfrm>
          <a:prstGeom prst="roundRect">
            <a:avLst>
              <a:gd name="adj" fmla="val 6061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321040" y="26060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8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Problem-solving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321040" y="310896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through challenges independently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4160520"/>
            <a:ext cx="3566160" cy="1508760"/>
          </a:xfrm>
          <a:prstGeom prst="roundRect">
            <a:avLst>
              <a:gd name="adj" fmla="val 6061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31520" y="43891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8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Teamwork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31520" y="48920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Contributing to something bigger than yourself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251960" y="4160520"/>
            <a:ext cx="3566160" cy="1508760"/>
          </a:xfrm>
          <a:prstGeom prst="roundRect">
            <a:avLst>
              <a:gd name="adj" fmla="val 6061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526280" y="43891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8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Resilience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4526280" y="48920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Recovering from setbacks and keeping going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046720" y="4160520"/>
            <a:ext cx="3566160" cy="1508760"/>
          </a:xfrm>
          <a:prstGeom prst="roundRect">
            <a:avLst>
              <a:gd name="adj" fmla="val 6061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321040" y="43891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886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Self-management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321040" y="48920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Organising time, energy and priorities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Greaves Education  |  From potential to opportunity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914400" cy="914400"/>
          </a:xfrm>
          <a:prstGeom prst="ellipse">
            <a:avLst/>
          </a:prstGeom>
          <a:solidFill>
            <a:srgbClr val="B886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572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600200" y="5029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good support looks like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777240" cy="77724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48640" y="18288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1600200" y="1810512"/>
            <a:ext cx="10058400" cy="822960"/>
          </a:xfrm>
          <a:prstGeom prst="roundRect">
            <a:avLst>
              <a:gd name="adj" fmla="val 11111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874520" y="1883664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where you are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212080" y="1883664"/>
            <a:ext cx="6309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support that starts with you — your situation and your goals — not a fixed programme.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2880360"/>
            <a:ext cx="777240" cy="77724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48640" y="288036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1600200" y="2862072"/>
            <a:ext cx="10058400" cy="822960"/>
          </a:xfrm>
          <a:prstGeom prst="roundRect">
            <a:avLst>
              <a:gd name="adj" fmla="val 11111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874520" y="2935224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confidence and skills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212080" y="2935224"/>
            <a:ext cx="6309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Seek out coaching, practical experience and honest feedback that build your readiness.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3931920"/>
            <a:ext cx="777240" cy="77724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48640" y="39319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1600200" y="3913632"/>
            <a:ext cx="10058400" cy="822960"/>
          </a:xfrm>
          <a:prstGeom prst="roundRect">
            <a:avLst>
              <a:gd name="adj" fmla="val 11111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874520" y="3986784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 connected to real opportunity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5212080" y="3986784"/>
            <a:ext cx="6309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for warm introductions to employers who are ready to give you a genuine chance.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48640" y="4983480"/>
            <a:ext cx="777240" cy="77724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48640" y="49834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1600200" y="4965192"/>
            <a:ext cx="10058400" cy="822960"/>
          </a:xfrm>
          <a:prstGeom prst="roundRect">
            <a:avLst>
              <a:gd name="adj" fmla="val 11111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874520" y="5038344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 support through the transition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5212080" y="5038344"/>
            <a:ext cx="6309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go it alone in the first weeks and months of a new job — stay connected to people who can help.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Greaves Education  |  From potential to opportunity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B20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your own network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DE1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don't have to do this alone. Opportunity comes from the people around you — here's who can open doors.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2286000"/>
            <a:ext cx="3474720" cy="3291840"/>
          </a:xfrm>
          <a:prstGeom prst="roundRect">
            <a:avLst>
              <a:gd name="adj" fmla="val 3333"/>
            </a:avLst>
          </a:prstGeom>
          <a:solidFill>
            <a:srgbClr val="4A3419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2606040"/>
            <a:ext cx="822960" cy="82296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606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8680" y="35661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Employers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68680" y="406908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EDE1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entry points and be ready to show your potential beyond the CV — ask for a foot in the door, not a perfect fit.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251960" y="2286000"/>
            <a:ext cx="3474720" cy="3291840"/>
          </a:xfrm>
          <a:prstGeom prst="roundRect">
            <a:avLst>
              <a:gd name="adj" fmla="val 3333"/>
            </a:avLst>
          </a:prstGeom>
          <a:solidFill>
            <a:srgbClr val="4A3419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572000" y="2606040"/>
            <a:ext cx="822960" cy="82296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0" y="2606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572000" y="35661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Charities &amp; mentors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572000" y="406908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EDE1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on organisations like YMCA for stability, support and trusted relationships.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7955280" y="2286000"/>
            <a:ext cx="3474720" cy="3291840"/>
          </a:xfrm>
          <a:prstGeom prst="roundRect">
            <a:avLst>
              <a:gd name="adj" fmla="val 3333"/>
            </a:avLst>
          </a:prstGeom>
          <a:solidFill>
            <a:srgbClr val="4A3419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275320" y="2606040"/>
            <a:ext cx="822960" cy="82296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275320" y="2606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8275320" y="356616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Community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275320" y="406908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EDE1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your networks, find role models, and remember: asking for help is a strength, not a weakness.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Greaves Education  |  From potential to opportunity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next steps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process you can start using this week — wherever you are right now.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2011680"/>
            <a:ext cx="2697480" cy="3657600"/>
          </a:xfrm>
          <a:prstGeom prst="roundRect">
            <a:avLst>
              <a:gd name="adj" fmla="val 4068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2331720"/>
            <a:ext cx="822960" cy="822960"/>
          </a:xfrm>
          <a:prstGeom prst="ellipse">
            <a:avLst/>
          </a:prstGeom>
          <a:solidFill>
            <a:srgbClr val="B886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3317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31520" y="32918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Reflect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379476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honest about where you are, what's holding you back, and what you actually want.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337560" y="2011680"/>
            <a:ext cx="2697480" cy="3657600"/>
          </a:xfrm>
          <a:prstGeom prst="roundRect">
            <a:avLst>
              <a:gd name="adj" fmla="val 4068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657600" y="2331720"/>
            <a:ext cx="822960" cy="822960"/>
          </a:xfrm>
          <a:prstGeom prst="ellipse">
            <a:avLst/>
          </a:prstGeom>
          <a:solidFill>
            <a:srgbClr val="B886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57600" y="23317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3611880" y="32918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611880" y="379476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out the skills and confidence you need to build, and a realistic way to build them.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17920" y="2011680"/>
            <a:ext cx="2697480" cy="3657600"/>
          </a:xfrm>
          <a:prstGeom prst="roundRect">
            <a:avLst>
              <a:gd name="adj" fmla="val 4068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537960" y="2331720"/>
            <a:ext cx="822960" cy="822960"/>
          </a:xfrm>
          <a:prstGeom prst="ellipse">
            <a:avLst/>
          </a:prstGeom>
          <a:solidFill>
            <a:srgbClr val="B886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537960" y="23317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92240" y="32918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492240" y="379476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yourself forward — apply, reach out, ask for opportunities, take the first step.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9098280" y="2011680"/>
            <a:ext cx="2697480" cy="3657600"/>
          </a:xfrm>
          <a:prstGeom prst="roundRect">
            <a:avLst>
              <a:gd name="adj" fmla="val 4068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418320" y="2331720"/>
            <a:ext cx="822960" cy="822960"/>
          </a:xfrm>
          <a:prstGeom prst="ellipse">
            <a:avLst/>
          </a:prstGeom>
          <a:solidFill>
            <a:srgbClr val="B886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418320" y="23317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9372600" y="32918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Track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9372600" y="3794760"/>
            <a:ext cx="2194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what's working and what isn't, and keep adjusting as you go.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Greaves Education  |  From potential to opportunity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eaves Education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880" y="457200"/>
            <a:ext cx="1645920" cy="2146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3400" dirty="0">
                <a:solidFill>
                  <a:srgbClr val="2A2118"/>
                </a:solidFill>
                <a:latin typeface="Calibri" pitchFamily="34" charset="0"/>
              </a:rPr>
              <a:t>Where to go next</a:t>
            </a:r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600" dirty="0">
                <a:solidFill>
                  <a:srgbClr val="2A2118"/>
                </a:solidFill>
                <a:latin typeface="Calibri" pitchFamily="34" charset="0"/>
              </a:rPr>
              <a:t>Free, trusted organisations that support young people into work.</a:t>
            </a:r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640080" cy="64008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1417320" y="1856232"/>
            <a:ext cx="10241280" cy="676656"/>
          </a:xfrm>
          <a:prstGeom prst="roundRect">
            <a:avLst>
              <a:gd name="adj" fmla="val 13514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691640" y="1856232"/>
            <a:ext cx="9784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500" b="1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Employment UK</a:t>
            </a:r>
            <a:r>
              <a:rPr lang="en-GB" sz="15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free careers hub, jobs board and Young Professional training for 11–30s</a:t>
            </a:r>
            <a:endParaRPr lang="en-GB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743200"/>
            <a:ext cx="640080" cy="64008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2743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1417320" y="2724912"/>
            <a:ext cx="10241280" cy="676656"/>
          </a:xfrm>
          <a:prstGeom prst="roundRect">
            <a:avLst>
              <a:gd name="adj" fmla="val 13514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691640" y="2724912"/>
            <a:ext cx="9784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500" b="1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Going To Uni</a:t>
            </a:r>
            <a:r>
              <a:rPr lang="en-GB" sz="15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apprenticeships, school leaver programmes and jobs from major UK employers</a:t>
            </a:r>
            <a:endParaRPr lang="en-GB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611880"/>
            <a:ext cx="640080" cy="64008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3611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1417320" y="3593592"/>
            <a:ext cx="10241280" cy="676656"/>
          </a:xfrm>
          <a:prstGeom prst="roundRect">
            <a:avLst>
              <a:gd name="adj" fmla="val 13514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691640" y="3593592"/>
            <a:ext cx="9784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500" b="1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Careers Service</a:t>
            </a:r>
            <a:r>
              <a:rPr lang="en-GB" sz="15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free, impartial advice and one-to-one guidance from qualified careers advisers</a:t>
            </a:r>
            <a:endParaRPr lang="en-GB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4480560"/>
            <a:ext cx="640080" cy="64008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4480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1417320" y="4462272"/>
            <a:ext cx="10241280" cy="676656"/>
          </a:xfrm>
          <a:prstGeom prst="roundRect">
            <a:avLst>
              <a:gd name="adj" fmla="val 13514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691640" y="4462272"/>
            <a:ext cx="9784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500" b="1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an Apprenticeship (GOV.UK)</a:t>
            </a:r>
            <a:r>
              <a:rPr lang="en-GB" sz="15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search and apply for apprenticeships and traineeships nationwide</a:t>
            </a:r>
            <a:endParaRPr lang="en-GB" sz="1500" dirty="0"/>
          </a:p>
        </p:txBody>
      </p:sp>
      <p:sp>
        <p:nvSpPr>
          <p:cNvPr id="20" name="Shape 18"/>
          <p:cNvSpPr/>
          <p:nvPr/>
        </p:nvSpPr>
        <p:spPr>
          <a:xfrm>
            <a:off x="548640" y="5349240"/>
            <a:ext cx="640080" cy="64008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48640" y="5349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1417320" y="5330952"/>
            <a:ext cx="10241280" cy="676656"/>
          </a:xfrm>
          <a:prstGeom prst="roundRect">
            <a:avLst>
              <a:gd name="adj" fmla="val 13514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691640" y="5330952"/>
            <a:ext cx="9784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500" b="1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King's Trust</a:t>
            </a:r>
            <a:r>
              <a:rPr lang="en-GB" sz="15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free courses, mentoring and start-up support for 16–30s not in work or education</a:t>
            </a:r>
            <a:endParaRPr lang="en-GB" sz="150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Greaves Education  |  From potential to opportunity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GB" sz="900" dirty="0">
                <a:solidFill>
                  <a:srgbClr val="2A2118"/>
                </a:solidFill>
                <a:latin typeface="Calibri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113607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eaves Education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8880" y="457200"/>
            <a:ext cx="1645920" cy="2146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57200" y="457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take away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1143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ideas to apply to your own career, starting now.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640080" cy="64008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1417320" y="1856232"/>
            <a:ext cx="10241280" cy="676656"/>
          </a:xfrm>
          <a:prstGeom prst="roundRect">
            <a:avLst>
              <a:gd name="adj" fmla="val 13514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691640" y="1856232"/>
            <a:ext cx="9784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confidence and trust in yourself before chasing outcomes.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743200"/>
            <a:ext cx="640080" cy="64008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2743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1417320" y="2724912"/>
            <a:ext cx="10241280" cy="676656"/>
          </a:xfrm>
          <a:prstGeom prst="roundRect">
            <a:avLst>
              <a:gd name="adj" fmla="val 13514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691640" y="2724912"/>
            <a:ext cx="9784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your human skills and attitude, alongside your qualifications.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611880"/>
            <a:ext cx="640080" cy="64008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3611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1417320" y="3593592"/>
            <a:ext cx="10241280" cy="676656"/>
          </a:xfrm>
          <a:prstGeom prst="roundRect">
            <a:avLst>
              <a:gd name="adj" fmla="val 13514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691640" y="3593592"/>
            <a:ext cx="9784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Chase genuine entry points — a first chance is worth more than a perfect CV.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4480560"/>
            <a:ext cx="640080" cy="64008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4480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1417320" y="4462272"/>
            <a:ext cx="10241280" cy="676656"/>
          </a:xfrm>
          <a:prstGeom prst="roundRect">
            <a:avLst>
              <a:gd name="adj" fmla="val 13514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691640" y="4462272"/>
            <a:ext cx="9784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your own network early; opportunity is rarely a solo effort.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48640" y="5349240"/>
            <a:ext cx="640080" cy="640080"/>
          </a:xfrm>
          <a:prstGeom prst="ellipse">
            <a:avLst/>
          </a:prstGeom>
          <a:solidFill>
            <a:srgbClr val="96691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48640" y="5349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B201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1417320" y="5330952"/>
            <a:ext cx="10241280" cy="676656"/>
          </a:xfrm>
          <a:prstGeom prst="roundRect">
            <a:avLst>
              <a:gd name="adj" fmla="val 13514"/>
            </a:avLst>
          </a:prstGeom>
          <a:solidFill>
            <a:srgbClr val="FAF8F5"/>
          </a:solidFill>
          <a:ln/>
          <a:effectLst>
            <a:outerShdw blurRad="101600" dist="38100" dir="5400000" algn="bl" rotWithShape="0">
              <a:srgbClr val="1F1B14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691640" y="5330952"/>
            <a:ext cx="97840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A21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your own progress, so you can see what's working and keep going.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Greaves Education  |  From potential to opportunity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338560" y="64465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109CBA9-92A1-4040-9163-31A7115CF95F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0377886c-1e8b-4f00-beb9-6d3cdcf0afea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2c016f-39fe-45dd-b51c-d2885d079b29" xsi:nil="true"/>
    <lcf76f155ced4ddcb4097134ff3c332f xmlns="903d0a8d-efc2-4ddd-8e92-a606997f7bb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1563C8605B0542811CB230F926FCB4" ma:contentTypeVersion="13" ma:contentTypeDescription="Create a new document." ma:contentTypeScope="" ma:versionID="7ae8687299874ca5e9fa57422a3f6b27">
  <xsd:schema xmlns:xsd="http://www.w3.org/2001/XMLSchema" xmlns:xs="http://www.w3.org/2001/XMLSchema" xmlns:p="http://schemas.microsoft.com/office/2006/metadata/properties" xmlns:ns2="903d0a8d-efc2-4ddd-8e92-a606997f7bb2" xmlns:ns3="292c016f-39fe-45dd-b51c-d2885d079b29" targetNamespace="http://schemas.microsoft.com/office/2006/metadata/properties" ma:root="true" ma:fieldsID="def0c1ac52f9dc6ab9cc529363d337d2" ns2:_="" ns3:_="">
    <xsd:import namespace="903d0a8d-efc2-4ddd-8e92-a606997f7bb2"/>
    <xsd:import namespace="292c016f-39fe-45dd-b51c-d2885d079b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3d0a8d-efc2-4ddd-8e92-a606997f7b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9efa471-17a7-41ff-98e1-1ab5c79c3c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2c016f-39fe-45dd-b51c-d2885d079b2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5a22c86-ff25-45f7-9981-5d193b3912bf}" ma:internalName="TaxCatchAll" ma:showField="CatchAllData" ma:web="292c016f-39fe-45dd-b51c-d2885d079b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B1F8E7-CEDB-48F6-9C0E-2E9296F37D36}">
  <ds:schemaRefs>
    <ds:schemaRef ds:uri="cd88f53a-d6ef-40d0-9a43-16e9d09a650c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292c016f-39fe-45dd-b51c-d2885d079b29"/>
    <ds:schemaRef ds:uri="903d0a8d-efc2-4ddd-8e92-a606997f7bb2"/>
  </ds:schemaRefs>
</ds:datastoreItem>
</file>

<file path=customXml/itemProps2.xml><?xml version="1.0" encoding="utf-8"?>
<ds:datastoreItem xmlns:ds="http://schemas.openxmlformats.org/officeDocument/2006/customXml" ds:itemID="{917106EB-9EEF-4626-8101-517BF4C4BA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3d0a8d-efc2-4ddd-8e92-a606997f7bb2"/>
    <ds:schemaRef ds:uri="292c016f-39fe-45dd-b51c-d2885d079b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5052E60-EAEF-4A25-A4A0-02DC7ABA3B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1260</Words>
  <Application>Microsoft Office PowerPoint</Application>
  <PresentationFormat>Widescreen</PresentationFormat>
  <Paragraphs>184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Greaves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Greaves Education</dc:creator>
  <cp:lastModifiedBy>Ify Umezulike</cp:lastModifiedBy>
  <cp:revision>2</cp:revision>
  <dcterms:created xsi:type="dcterms:W3CDTF">2026-07-16T11:17:59Z</dcterms:created>
  <dcterms:modified xsi:type="dcterms:W3CDTF">2026-08-12T13:40:11Z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0x010100141563C8605B0542811CB230F926FCB4</vt:lpwstr>
  </property>
  <property fmtid="{D5CDD505-2E9C-101B-9397-08002B2CF9AE}" pid="3" name="MediaServiceImageTags">
    <vt:lpwstr/>
  </property>
</Properties>
</file>